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7" r:id="rId11"/>
    <p:sldId id="277" r:id="rId12"/>
    <p:sldId id="268" r:id="rId13"/>
    <p:sldId id="278" r:id="rId14"/>
    <p:sldId id="280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4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84B6"/>
    <a:srgbClr val="FFDE57"/>
    <a:srgbClr val="BFD5E7"/>
    <a:srgbClr val="FFF7D5"/>
    <a:srgbClr val="646464"/>
    <a:srgbClr val="CC00FF"/>
    <a:srgbClr val="D5AD42"/>
    <a:srgbClr val="44678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B5F179-F90C-4D85-B6C8-F8912C9E76E0}" v="3" dt="2020-08-12T13:35:27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82013" autoAdjust="0"/>
  </p:normalViewPr>
  <p:slideViewPr>
    <p:cSldViewPr snapToGrid="0">
      <p:cViewPr varScale="1">
        <p:scale>
          <a:sx n="66" d="100"/>
          <a:sy n="6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el Maes" userId="7e61469a-7c21-464c-bace-a1bda262211a" providerId="ADAL" clId="{9DB5F179-F90C-4D85-B6C8-F8912C9E76E0}"/>
    <pc:docChg chg="modSld">
      <pc:chgData name="Christel Maes" userId="7e61469a-7c21-464c-bace-a1bda262211a" providerId="ADAL" clId="{9DB5F179-F90C-4D85-B6C8-F8912C9E76E0}" dt="2020-08-12T13:35:27.195" v="2"/>
      <pc:docMkLst>
        <pc:docMk/>
      </pc:docMkLst>
      <pc:sldChg chg="addSp delSp modSp">
        <pc:chgData name="Christel Maes" userId="7e61469a-7c21-464c-bace-a1bda262211a" providerId="ADAL" clId="{9DB5F179-F90C-4D85-B6C8-F8912C9E76E0}" dt="2020-08-12T13:24:36.071" v="0"/>
        <pc:sldMkLst>
          <pc:docMk/>
          <pc:sldMk cId="3039303716" sldId="260"/>
        </pc:sldMkLst>
        <pc:picChg chg="del">
          <ac:chgData name="Christel Maes" userId="7e61469a-7c21-464c-bace-a1bda262211a" providerId="ADAL" clId="{9DB5F179-F90C-4D85-B6C8-F8912C9E76E0}" dt="2020-08-12T13:24:36.071" v="0"/>
          <ac:picMkLst>
            <pc:docMk/>
            <pc:sldMk cId="3039303716" sldId="260"/>
            <ac:picMk id="5" creationId="{243C8A3E-37CD-42EB-ABC1-516A43F8DCA5}"/>
          </ac:picMkLst>
        </pc:picChg>
        <pc:picChg chg="add mod">
          <ac:chgData name="Christel Maes" userId="7e61469a-7c21-464c-bace-a1bda262211a" providerId="ADAL" clId="{9DB5F179-F90C-4D85-B6C8-F8912C9E76E0}" dt="2020-08-12T13:24:36.071" v="0"/>
          <ac:picMkLst>
            <pc:docMk/>
            <pc:sldMk cId="3039303716" sldId="260"/>
            <ac:picMk id="7" creationId="{10DC8D77-888C-48C1-828C-2A99A8B83C8C}"/>
          </ac:picMkLst>
        </pc:picChg>
      </pc:sldChg>
      <pc:sldChg chg="addSp delSp modSp">
        <pc:chgData name="Christel Maes" userId="7e61469a-7c21-464c-bace-a1bda262211a" providerId="ADAL" clId="{9DB5F179-F90C-4D85-B6C8-F8912C9E76E0}" dt="2020-08-12T13:29:38.154" v="1"/>
        <pc:sldMkLst>
          <pc:docMk/>
          <pc:sldMk cId="10128475" sldId="262"/>
        </pc:sldMkLst>
        <pc:picChg chg="del">
          <ac:chgData name="Christel Maes" userId="7e61469a-7c21-464c-bace-a1bda262211a" providerId="ADAL" clId="{9DB5F179-F90C-4D85-B6C8-F8912C9E76E0}" dt="2020-08-12T13:29:38.154" v="1"/>
          <ac:picMkLst>
            <pc:docMk/>
            <pc:sldMk cId="10128475" sldId="262"/>
            <ac:picMk id="6" creationId="{7B79A03C-CCEB-4F50-AB59-F40F56D42E43}"/>
          </ac:picMkLst>
        </pc:picChg>
        <pc:picChg chg="add mod">
          <ac:chgData name="Christel Maes" userId="7e61469a-7c21-464c-bace-a1bda262211a" providerId="ADAL" clId="{9DB5F179-F90C-4D85-B6C8-F8912C9E76E0}" dt="2020-08-12T13:29:38.154" v="1"/>
          <ac:picMkLst>
            <pc:docMk/>
            <pc:sldMk cId="10128475" sldId="262"/>
            <ac:picMk id="7" creationId="{23D0B61E-D268-4E8A-8BB9-7B6AA1F4A122}"/>
          </ac:picMkLst>
        </pc:picChg>
      </pc:sldChg>
      <pc:sldChg chg="addSp delSp modSp">
        <pc:chgData name="Christel Maes" userId="7e61469a-7c21-464c-bace-a1bda262211a" providerId="ADAL" clId="{9DB5F179-F90C-4D85-B6C8-F8912C9E76E0}" dt="2020-08-12T13:35:27.195" v="2"/>
        <pc:sldMkLst>
          <pc:docMk/>
          <pc:sldMk cId="1100002628" sldId="275"/>
        </pc:sldMkLst>
        <pc:picChg chg="del">
          <ac:chgData name="Christel Maes" userId="7e61469a-7c21-464c-bace-a1bda262211a" providerId="ADAL" clId="{9DB5F179-F90C-4D85-B6C8-F8912C9E76E0}" dt="2020-08-12T13:35:27.195" v="2"/>
          <ac:picMkLst>
            <pc:docMk/>
            <pc:sldMk cId="1100002628" sldId="275"/>
            <ac:picMk id="5" creationId="{A5418910-D8A2-4616-8E03-A3AFCB59018A}"/>
          </ac:picMkLst>
        </pc:picChg>
        <pc:picChg chg="add mod">
          <ac:chgData name="Christel Maes" userId="7e61469a-7c21-464c-bace-a1bda262211a" providerId="ADAL" clId="{9DB5F179-F90C-4D85-B6C8-F8912C9E76E0}" dt="2020-08-12T13:35:27.195" v="2"/>
          <ac:picMkLst>
            <pc:docMk/>
            <pc:sldMk cId="1100002628" sldId="275"/>
            <ac:picMk id="6" creationId="{8E49567B-7DE4-432F-A372-259F96DF88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12/08/2020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Editing the text style of the model</a:t>
            </a:r>
          </a:p>
          <a:p>
            <a:pPr lvl="1"/>
            <a:r>
              <a:rPr lang="nl-NL"/>
              <a:t>Second tier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426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949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09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69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159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224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54DB-1B16-4AD1-A9F9-560BFE3100B9}" type="datetime1">
              <a:rPr lang="nl-BE" smtClean="0"/>
              <a:t>12/08/2020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DCBCE4E-F630-4979-8A5A-F77F9BC82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15832"/>
            <a:ext cx="4608512" cy="20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DD14-A5A2-4EBE-8108-B4151B97AFA3}" type="datetime1">
              <a:rPr lang="nl-BE" smtClean="0"/>
              <a:t>12/08/2020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D2C0-23FD-48D4-8694-5C8CCB26DE5B}" type="datetime1">
              <a:rPr lang="nl-BE" smtClean="0"/>
              <a:t>12/08/2020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02A1D-A910-4100-B61A-B3604D95ED9D}" type="datetime1">
              <a:rPr lang="nl-BE" smtClean="0"/>
              <a:t>12/08/2020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4EC3-A4C1-4AD9-8B7B-E6619E9154A0}" type="datetime1">
              <a:rPr lang="nl-BE" smtClean="0"/>
              <a:t>12/08/2020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E8DE-ADBC-4B34-812D-AE94AC273780}" type="datetime1">
              <a:rPr lang="nl-BE" smtClean="0"/>
              <a:t>12/08/2020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5BAB-8768-4F28-94D4-0FB2B7E5CAF3}" type="datetime1">
              <a:rPr lang="nl-BE" smtClean="0"/>
              <a:t>12/08/2020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6F45-FB20-41E3-B1E4-21B171F68161}" type="datetime1">
              <a:rPr lang="nl-BE" smtClean="0"/>
              <a:t>12/08/2020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8E41-313F-407F-8EC3-61136F94D127}" type="datetime1">
              <a:rPr lang="nl-BE" smtClean="0"/>
              <a:t>12/08/2020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B5F37-38DA-4EAB-81BB-622D74C0BD14}" type="datetime1">
              <a:rPr lang="nl-BE" smtClean="0"/>
              <a:t>12/08/2020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8687-702D-4DA9-A09E-7D549958D675}" type="datetime1">
              <a:rPr lang="nl-BE" smtClean="0"/>
              <a:t>12/08/2020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Click to edit the style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Editing the text style of the model</a:t>
            </a:r>
          </a:p>
          <a:p>
            <a:pPr lvl="1"/>
            <a:r>
              <a:rPr lang="nl-NL" dirty="0"/>
              <a:t>Second tier</a:t>
            </a:r>
          </a:p>
          <a:p>
            <a:pPr lvl="2"/>
            <a:r>
              <a:rPr lang="nl-NL" dirty="0"/>
              <a:t>Third level</a:t>
            </a:r>
          </a:p>
          <a:p>
            <a:pPr lvl="3"/>
            <a:r>
              <a:rPr lang="nl-NL" dirty="0"/>
              <a:t>Fourth level</a:t>
            </a:r>
          </a:p>
          <a:p>
            <a:pPr lvl="4"/>
            <a:r>
              <a:rPr lang="nl-NL" dirty="0"/>
              <a:t>Fifth level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3CD4-31DA-4C13-BE74-A8E9DA10F56B}" type="datetime1">
              <a:rPr lang="nl-BE" smtClean="0"/>
              <a:t>12/08/2020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hyperlink" Target="https://docs.python.org/3/library/string.html#formatstring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hyperlink" Target="https://docs.python.org/3/library/stdtypes.html#string-methods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Chapter 4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Strings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05A11B-4C23-45B5-BA2F-38735EF82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5"/>
    </mc:Choice>
    <mc:Fallback xmlns="">
      <p:transition spd="slow" advTm="1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4655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When you need a part of a string, you use slicing.</a:t>
            </a:r>
          </a:p>
          <a:p>
            <a:pPr marL="0" indent="0">
              <a:buNone/>
            </a:pPr>
            <a:endParaRPr lang="en-GB" sz="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name_string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</a:t>
            </a: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r>
              <a:rPr lang="en-GB" sz="26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] </a:t>
            </a:r>
            <a:r>
              <a:rPr lang="en-GB" dirty="0"/>
              <a:t>(note: character at the </a:t>
            </a:r>
            <a:r>
              <a:rPr lang="en-GB" i="1" dirty="0">
                <a:solidFill>
                  <a:srgbClr val="C00000"/>
                </a:solidFill>
              </a:rPr>
              <a:t>end</a:t>
            </a:r>
            <a:r>
              <a:rPr lang="en-GB" dirty="0"/>
              <a:t> is NOT included)</a:t>
            </a:r>
          </a:p>
          <a:p>
            <a:pPr marL="0" indent="0">
              <a:buNone/>
            </a:pPr>
            <a:endParaRPr lang="en-GB" sz="1000" dirty="0"/>
          </a:p>
          <a:p>
            <a:pPr marL="0" indent="0">
              <a:buNone/>
            </a:pPr>
            <a:r>
              <a:rPr lang="en-GB" dirty="0"/>
              <a:t>Example: 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  <a:cs typeface="Courier New" panose="02070309020205020404" pitchFamily="49" charset="0"/>
              </a:rPr>
              <a:t>plant = 'pineapple'</a:t>
            </a:r>
          </a:p>
          <a:p>
            <a:pPr marL="0" indent="0">
              <a:buNone/>
            </a:pPr>
            <a:endParaRPr lang="en-GB" dirty="0"/>
          </a:p>
          <a:p>
            <a:pPr lvl="1">
              <a:lnSpc>
                <a:spcPct val="110000"/>
              </a:lnSpc>
            </a:pPr>
            <a:endParaRPr lang="en-GB" sz="3000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10</a:t>
            </a:fld>
            <a:endParaRPr lang="nl-BE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02819"/>
              </p:ext>
            </p:extLst>
          </p:nvPr>
        </p:nvGraphicFramePr>
        <p:xfrm>
          <a:off x="728741" y="4285059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F70CFE12-7BD0-4D2E-A3EA-B87EB8FB5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752" y="2912448"/>
            <a:ext cx="2862071" cy="33048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8A1F93-B9EA-4269-BE83-A7E4B16E6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5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98"/>
    </mc:Choice>
    <mc:Fallback xmlns="">
      <p:transition spd="slow" advTm="137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46551"/>
          </a:xfrm>
        </p:spPr>
        <p:txBody>
          <a:bodyPr/>
          <a:lstStyle/>
          <a:p>
            <a:pPr marL="0" indent="0">
              <a:buNone/>
            </a:pP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name_string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[</a:t>
            </a:r>
            <a:r>
              <a:rPr lang="en-GB" sz="2600" dirty="0" err="1">
                <a:solidFill>
                  <a:srgbClr val="4584B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start</a:t>
            </a:r>
            <a:r>
              <a:rPr lang="en-GB" sz="2600" dirty="0" err="1"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  <a:r>
              <a:rPr lang="en-GB" sz="2600" dirty="0" err="1">
                <a:solidFill>
                  <a:srgbClr val="C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  <a:r>
              <a:rPr lang="en-GB" sz="2600" dirty="0"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endParaRPr lang="en-GB" sz="3000" dirty="0">
              <a:latin typeface="Consolas" panose="020B0609020204030204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GB" sz="2800" dirty="0"/>
              <a:t>from the beginning of the string if </a:t>
            </a:r>
            <a:r>
              <a:rPr lang="en-GB" sz="2800" i="1" dirty="0">
                <a:solidFill>
                  <a:srgbClr val="4584B6"/>
                </a:solidFill>
              </a:rPr>
              <a:t>start</a:t>
            </a:r>
            <a:r>
              <a:rPr lang="en-GB" sz="2800" dirty="0"/>
              <a:t> is empty</a:t>
            </a:r>
          </a:p>
          <a:p>
            <a:pPr lvl="1">
              <a:lnSpc>
                <a:spcPct val="110000"/>
              </a:lnSpc>
            </a:pPr>
            <a:r>
              <a:rPr lang="en-GB" sz="2800" dirty="0"/>
              <a:t>until the end of the string when </a:t>
            </a:r>
            <a:r>
              <a:rPr lang="en-GB" sz="2800" i="1" dirty="0">
                <a:solidFill>
                  <a:srgbClr val="C00000"/>
                </a:solidFill>
              </a:rPr>
              <a:t>end</a:t>
            </a:r>
            <a:r>
              <a:rPr lang="en-GB" sz="2800" dirty="0"/>
              <a:t> is empty</a:t>
            </a:r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sz="30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Note: you will not get an error if you go beyond the limits of the string: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11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1380"/>
          <a:stretch/>
        </p:blipFill>
        <p:spPr>
          <a:xfrm>
            <a:off x="999314" y="5971094"/>
            <a:ext cx="3001311" cy="886906"/>
          </a:xfrm>
          <a:prstGeom prst="rect">
            <a:avLst/>
          </a:prstGeom>
        </p:spPr>
      </p:pic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4616EC3E-165F-4198-9FC8-25858E837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219319"/>
              </p:ext>
            </p:extLst>
          </p:nvPr>
        </p:nvGraphicFramePr>
        <p:xfrm>
          <a:off x="756173" y="3353301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67F91C02-74F3-43C7-A663-30625605A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3047047"/>
            <a:ext cx="2126742" cy="23849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64EA3E-2293-4C66-8D7B-1E56B627E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731"/>
    </mc:Choice>
    <mc:Fallback xmlns="">
      <p:transition spd="slow" advTm="83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Slicing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Slicing operator can also be done with 3 parameters:</a:t>
            </a:r>
          </a:p>
          <a:p>
            <a:pPr marL="0" indent="0">
              <a:buNone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name_string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start:end: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jump_size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12</a:t>
            </a:fld>
            <a:endParaRPr lang="nl-BE" dirty="0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E10C171A-BA70-459F-B639-307550234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13647"/>
              </p:ext>
            </p:extLst>
          </p:nvPr>
        </p:nvGraphicFramePr>
        <p:xfrm>
          <a:off x="1010036" y="3187779"/>
          <a:ext cx="4958217" cy="175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1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77071460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123162728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67953485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899939568"/>
                    </a:ext>
                  </a:extLst>
                </a:gridCol>
                <a:gridCol w="550913">
                  <a:extLst>
                    <a:ext uri="{9D8B030D-6E8A-4147-A177-3AD203B41FA5}">
                      <a16:colId xmlns:a16="http://schemas.microsoft.com/office/drawing/2014/main" val="2227898539"/>
                    </a:ext>
                  </a:extLst>
                </a:gridCol>
              </a:tblGrid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baseline="0" dirty="0"/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400" b="1" baseline="0" dirty="0"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i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n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a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p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l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400" b="1" dirty="0"/>
                        <a:t>e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583539"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-9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200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384DDF67-B73B-4FB0-88D2-D0BDADD40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882" y="2240282"/>
            <a:ext cx="2592134" cy="45029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9E9C479-5C36-44D3-ACFB-1F5B3D8A3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80"/>
    </mc:Choice>
    <mc:Fallback xmlns="">
      <p:transition spd="slow" advTm="167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EF10A-F6AB-45C1-88BB-7F4C1210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Quiz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25A1EE-43BD-4BB7-B097-81EC72FE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571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word = '</a:t>
            </a:r>
            <a:r>
              <a:rPr lang="nl-BE" dirty="0" err="1"/>
              <a:t>mystery</a:t>
            </a:r>
            <a:r>
              <a:rPr lang="nl-BE" dirty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word[::-1]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2C3D-334E-40B0-A363-4A1D5AB0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13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D9CAD9D-582E-4801-B1C6-5C9ADF739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1"/>
    </mc:Choice>
    <mc:Fallback xmlns="">
      <p:transition spd="slow" advTm="31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EF10A-F6AB-45C1-88BB-7F4C1210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Quiz: </a:t>
            </a:r>
            <a:r>
              <a:rPr lang="nl-BE" dirty="0" err="1"/>
              <a:t>solutions</a:t>
            </a:r>
            <a:r>
              <a:rPr lang="nl-BE" dirty="0"/>
              <a:t>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25A1EE-43BD-4BB7-B097-81EC72FEB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5717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word = '</a:t>
            </a:r>
            <a:r>
              <a:rPr lang="nl-BE" dirty="0" err="1"/>
              <a:t>mystery</a:t>
            </a:r>
            <a:r>
              <a:rPr lang="nl-BE" dirty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word[2:2]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word[-2::-2]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word[::-1]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0E2C3D-334E-40B0-A363-4A1D5AB0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D1A94921-D0FF-4A91-9271-1CE5BD539A4E}"/>
              </a:ext>
            </a:extLst>
          </p:cNvPr>
          <p:cNvSpPr txBox="1">
            <a:spLocks/>
          </p:cNvSpPr>
          <p:nvPr/>
        </p:nvSpPr>
        <p:spPr>
          <a:xfrm>
            <a:off x="5554749" y="1885950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nl-NL" sz="2600" dirty="0"/>
              <a:t>'s'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5B7152D5-46DF-47FF-BBC7-8276E45E1847}"/>
              </a:ext>
            </a:extLst>
          </p:cNvPr>
          <p:cNvSpPr txBox="1">
            <a:spLocks/>
          </p:cNvSpPr>
          <p:nvPr/>
        </p:nvSpPr>
        <p:spPr>
          <a:xfrm>
            <a:off x="5554749" y="2291812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nl-NL" sz="2600" dirty="0"/>
              <a:t>'</a:t>
            </a:r>
            <a:r>
              <a:rPr lang="nl-NL" sz="2600" dirty="0" err="1"/>
              <a:t>stery</a:t>
            </a:r>
            <a:r>
              <a:rPr lang="nl-NL" sz="2600" dirty="0"/>
              <a:t>'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1A2B914-2B93-4BCF-81D9-104EC1B6AA59}"/>
              </a:ext>
            </a:extLst>
          </p:cNvPr>
          <p:cNvSpPr txBox="1">
            <a:spLocks/>
          </p:cNvSpPr>
          <p:nvPr/>
        </p:nvSpPr>
        <p:spPr>
          <a:xfrm>
            <a:off x="5554749" y="269767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nl-NL" sz="2600" dirty="0"/>
              <a:t>'</a:t>
            </a:r>
            <a:r>
              <a:rPr lang="nl-NL" sz="2600" dirty="0" err="1"/>
              <a:t>my</a:t>
            </a:r>
            <a:r>
              <a:rPr lang="nl-NL" sz="2600" dirty="0"/>
              <a:t>'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A89FD3E-CEB6-4EA0-8D39-C701D8D41B32}"/>
              </a:ext>
            </a:extLst>
          </p:cNvPr>
          <p:cNvSpPr txBox="1">
            <a:spLocks/>
          </p:cNvSpPr>
          <p:nvPr/>
        </p:nvSpPr>
        <p:spPr>
          <a:xfrm>
            <a:off x="5554749" y="310353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nl-NL" sz="2600" dirty="0"/>
              <a:t>''</a:t>
            </a:r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3BE6AEAB-723C-4AF7-845B-050920253768}"/>
              </a:ext>
            </a:extLst>
          </p:cNvPr>
          <p:cNvSpPr txBox="1">
            <a:spLocks/>
          </p:cNvSpPr>
          <p:nvPr/>
        </p:nvSpPr>
        <p:spPr>
          <a:xfrm>
            <a:off x="5554749" y="3509398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nl-NL" sz="2600" dirty="0"/>
              <a:t>'</a:t>
            </a:r>
            <a:r>
              <a:rPr lang="nl-NL" sz="2600" dirty="0" err="1"/>
              <a:t>msey</a:t>
            </a:r>
            <a:r>
              <a:rPr lang="nl-NL" sz="2600" dirty="0"/>
              <a:t>'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593718C-B451-4749-AB64-C096610171CD}"/>
              </a:ext>
            </a:extLst>
          </p:cNvPr>
          <p:cNvSpPr txBox="1">
            <a:spLocks/>
          </p:cNvSpPr>
          <p:nvPr/>
        </p:nvSpPr>
        <p:spPr>
          <a:xfrm>
            <a:off x="5554749" y="3915260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6"/>
            </a:pPr>
            <a:r>
              <a:rPr lang="nl-NL" sz="2600" dirty="0"/>
              <a:t>'r'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075B936B-32FD-43C2-985E-0BB1DE677A93}"/>
              </a:ext>
            </a:extLst>
          </p:cNvPr>
          <p:cNvSpPr txBox="1">
            <a:spLocks/>
          </p:cNvSpPr>
          <p:nvPr/>
        </p:nvSpPr>
        <p:spPr>
          <a:xfrm>
            <a:off x="5554749" y="4321122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nl-NL" sz="2600" dirty="0"/>
              <a:t>'</a:t>
            </a:r>
            <a:r>
              <a:rPr lang="nl-NL" sz="2600" dirty="0" err="1"/>
              <a:t>ry</a:t>
            </a:r>
            <a:r>
              <a:rPr lang="nl-NL" sz="2600" dirty="0"/>
              <a:t>'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C486865F-BFD7-4495-ACB1-FF3E48ADE24F}"/>
              </a:ext>
            </a:extLst>
          </p:cNvPr>
          <p:cNvSpPr txBox="1">
            <a:spLocks/>
          </p:cNvSpPr>
          <p:nvPr/>
        </p:nvSpPr>
        <p:spPr>
          <a:xfrm>
            <a:off x="5554749" y="472698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nl-NL" sz="2600" dirty="0"/>
              <a:t>'</a:t>
            </a:r>
            <a:r>
              <a:rPr lang="nl-NL" sz="2600" dirty="0" err="1"/>
              <a:t>myste</a:t>
            </a:r>
            <a:r>
              <a:rPr lang="nl-NL" sz="2600" dirty="0"/>
              <a:t>'</a:t>
            </a:r>
          </a:p>
        </p:txBody>
      </p:sp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381EBF2D-5786-4319-A155-F8EBAEECB9C5}"/>
              </a:ext>
            </a:extLst>
          </p:cNvPr>
          <p:cNvSpPr txBox="1">
            <a:spLocks/>
          </p:cNvSpPr>
          <p:nvPr/>
        </p:nvSpPr>
        <p:spPr>
          <a:xfrm>
            <a:off x="5554749" y="513284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9"/>
            </a:pPr>
            <a:r>
              <a:rPr lang="nl-NL" sz="2600" dirty="0"/>
              <a:t>'</a:t>
            </a:r>
            <a:r>
              <a:rPr lang="nl-NL" sz="2600" dirty="0" err="1"/>
              <a:t>yesm</a:t>
            </a:r>
            <a:r>
              <a:rPr lang="nl-NL" sz="2600" dirty="0"/>
              <a:t>'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0D3ADD77-B4DB-49A1-B8ED-B0FB12A6564D}"/>
              </a:ext>
            </a:extLst>
          </p:cNvPr>
          <p:cNvSpPr txBox="1">
            <a:spLocks/>
          </p:cNvSpPr>
          <p:nvPr/>
        </p:nvSpPr>
        <p:spPr>
          <a:xfrm>
            <a:off x="5554749" y="5538704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0"/>
            </a:pPr>
            <a:r>
              <a:rPr lang="nl-NL" sz="2600" dirty="0"/>
              <a:t>'</a:t>
            </a:r>
            <a:r>
              <a:rPr lang="nl-NL" sz="2600" dirty="0" err="1"/>
              <a:t>rty</a:t>
            </a:r>
            <a:r>
              <a:rPr lang="nl-NL" sz="2600" dirty="0"/>
              <a:t>'</a:t>
            </a:r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875128F9-7EE4-4BEE-B291-3C69B20E438A}"/>
              </a:ext>
            </a:extLst>
          </p:cNvPr>
          <p:cNvSpPr txBox="1">
            <a:spLocks/>
          </p:cNvSpPr>
          <p:nvPr/>
        </p:nvSpPr>
        <p:spPr>
          <a:xfrm>
            <a:off x="5554749" y="5944566"/>
            <a:ext cx="4156935" cy="46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584B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E57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64646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11"/>
            </a:pPr>
            <a:r>
              <a:rPr lang="nl-NL" sz="2600" dirty="0"/>
              <a:t>'</a:t>
            </a:r>
            <a:r>
              <a:rPr lang="nl-NL" sz="2600" dirty="0" err="1"/>
              <a:t>yretsym</a:t>
            </a:r>
            <a:r>
              <a:rPr lang="nl-NL" sz="2600" dirty="0"/>
              <a:t>'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2E3501A-9608-4616-8D1E-4A1312BA06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8"/>
    </mc:Choice>
    <mc:Fallback xmlns="">
      <p:transition spd="slow" advTm="1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EDF343C-D7D5-405A-86FD-E56C3C36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046" y="2130377"/>
            <a:ext cx="2760425" cy="46518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Compare</a:t>
            </a:r>
            <a:r>
              <a:rPr lang="nl-BE" dirty="0"/>
              <a:t> strings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Strings are compared character by character according to the ASCII table</a:t>
            </a:r>
          </a:p>
          <a:p>
            <a:r>
              <a:rPr lang="en-GB"/>
              <a:t>Examples: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6" name="Tekstvak 5"/>
          <p:cNvSpPr txBox="1"/>
          <p:nvPr/>
        </p:nvSpPr>
        <p:spPr>
          <a:xfrm>
            <a:off x="5688733" y="4799405"/>
            <a:ext cx="6287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4584B6"/>
                </a:solidFill>
              </a:rPr>
              <a:t>The number 2 is smaller than the number 10</a:t>
            </a:r>
          </a:p>
          <a:p>
            <a:endParaRPr lang="en-GB" sz="2400" dirty="0">
              <a:solidFill>
                <a:srgbClr val="4584B6"/>
              </a:solidFill>
            </a:endParaRPr>
          </a:p>
          <a:p>
            <a:r>
              <a:rPr lang="en-GB" sz="2400" dirty="0">
                <a:solidFill>
                  <a:srgbClr val="4584B6"/>
                </a:solidFill>
              </a:rPr>
              <a:t>If we compare them as strings, the character '2' is 'bigger' than the character '1'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>
          <a:xfrm flipH="1">
            <a:off x="4151377" y="5152033"/>
            <a:ext cx="1537356" cy="359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>
            <a:cxnSpLocks/>
          </p:cNvCxnSpPr>
          <p:nvPr/>
        </p:nvCxnSpPr>
        <p:spPr>
          <a:xfrm flipH="1">
            <a:off x="4645153" y="6176963"/>
            <a:ext cx="9601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4D45AB-0004-49BF-A1CB-9E8628B94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12"/>
    </mc:Choice>
    <mc:Fallback xmlns="">
      <p:transition spd="slow" advTm="168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 strings: operator (</a:t>
            </a:r>
            <a:r>
              <a:rPr lang="nl-BE" dirty="0" err="1"/>
              <a:t>not</a:t>
            </a:r>
            <a:r>
              <a:rPr lang="nl-BE" dirty="0"/>
              <a:t>) in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operator </a:t>
            </a:r>
            <a:r>
              <a:rPr kumimoji="0" lang="nl-BE" altLang="nl-BE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dirty="0"/>
              <a:t> checks whether the first string is part of the second string</a:t>
            </a:r>
          </a:p>
          <a:p>
            <a:r>
              <a:rPr lang="en-GB" dirty="0"/>
              <a:t>Examples: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string is a substring of itself</a:t>
            </a: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ED5C8A6-F2EB-4B97-9B80-F4A365F91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22" y="2304478"/>
            <a:ext cx="3744849" cy="39395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7DC34B85-70EB-4187-AB9F-3ABFC9BC6AE8}"/>
              </a:ext>
            </a:extLst>
          </p:cNvPr>
          <p:cNvCxnSpPr/>
          <p:nvPr/>
        </p:nvCxnSpPr>
        <p:spPr>
          <a:xfrm flipV="1">
            <a:off x="5230368" y="5623560"/>
            <a:ext cx="1234440" cy="188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C55221-B829-49A7-858B-3C69990C0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118"/>
    </mc:Choice>
    <mc:Fallback xmlns="">
      <p:transition spd="slow" advTm="78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Strings: program example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Turn a sentence with punctuation marks into a sentence without punctuation marks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549FD15-FBA3-4647-B947-42B10F093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869" y="5678891"/>
            <a:ext cx="8837457" cy="8600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28BFB757-D296-4A1C-88E5-EB1FB82D1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968" y="2432767"/>
            <a:ext cx="9494907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punctuation_marks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',.:;?!'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 =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sentence with punctuation marks: 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sentence_without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sentence: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not in 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punctuation_marks: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sentence_without += letter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sentence without punctuation marks:'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sentence_without)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2CE182-61B3-4445-8044-A8FCDB8F3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550"/>
    </mc:Choice>
    <mc:Fallback xmlns="">
      <p:transition spd="slow" advTm="22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Stringmethoden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Method = function linked to a certain object</a:t>
            </a:r>
          </a:p>
          <a:p>
            <a:r>
              <a:rPr lang="en-GB" dirty="0"/>
              <a:t>Notation:   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name_object</a:t>
            </a:r>
            <a:r>
              <a:rPr lang="en-GB" sz="36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2400" b="1" dirty="0" err="1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name_method</a:t>
            </a:r>
            <a:r>
              <a:rPr lang="en-GB" sz="2400" b="1" dirty="0">
                <a:solidFill>
                  <a:srgbClr val="4584B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(parameters)</a:t>
            </a:r>
          </a:p>
          <a:p>
            <a:r>
              <a:rPr lang="nl-BE" dirty="0"/>
              <a:t>String methods return a </a:t>
            </a:r>
            <a:r>
              <a:rPr lang="nl-BE" dirty="0">
                <a:solidFill>
                  <a:srgbClr val="FF0000"/>
                </a:solidFill>
              </a:rPr>
              <a:t>new</a:t>
            </a:r>
            <a:r>
              <a:rPr lang="nl-BE" dirty="0"/>
              <a:t> string, the </a:t>
            </a:r>
            <a:r>
              <a:rPr lang="nl-BE" dirty="0">
                <a:solidFill>
                  <a:srgbClr val="FF0000"/>
                </a:solidFill>
              </a:rPr>
              <a:t>original string remains unchanged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9516ED3-A234-4FB7-8516-63A1AC656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031" y="3429000"/>
            <a:ext cx="5262979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season = 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"summer"</a:t>
            </a:r>
            <a:b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season.capitalize()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(season.upper())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nl-B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new_season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season.replace(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'n'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(season, new_season)</a:t>
            </a:r>
            <a:b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(season.count(</a:t>
            </a:r>
            <a:r>
              <a:rPr kumimoji="0" lang="en-GB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kumimoji="0" lang="en-GB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en-GB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A7B68E-FE9A-4ED8-BEE6-A810099E3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369" y="4104813"/>
            <a:ext cx="2459927" cy="16721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C9D85DF-61A4-45BF-96AC-79E6E4DA58C5}"/>
              </a:ext>
            </a:extLst>
          </p:cNvPr>
          <p:cNvCxnSpPr>
            <a:cxnSpLocks/>
          </p:cNvCxnSpPr>
          <p:nvPr/>
        </p:nvCxnSpPr>
        <p:spPr>
          <a:xfrm>
            <a:off x="3634740" y="4263390"/>
            <a:ext cx="3486150" cy="9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7B9F20C5-1883-4324-AEC3-B7CE1D13D138}"/>
              </a:ext>
            </a:extLst>
          </p:cNvPr>
          <p:cNvCxnSpPr>
            <a:cxnSpLocks/>
          </p:cNvCxnSpPr>
          <p:nvPr/>
        </p:nvCxnSpPr>
        <p:spPr>
          <a:xfrm>
            <a:off x="4526280" y="4570765"/>
            <a:ext cx="2594610" cy="13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E1A70BFF-191C-49D8-8200-7930C1D92C6D}"/>
              </a:ext>
            </a:extLst>
          </p:cNvPr>
          <p:cNvCxnSpPr>
            <a:cxnSpLocks/>
          </p:cNvCxnSpPr>
          <p:nvPr/>
        </p:nvCxnSpPr>
        <p:spPr>
          <a:xfrm flipV="1">
            <a:off x="4934121" y="5517311"/>
            <a:ext cx="2186769" cy="30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38E65C06-4C99-4881-A0BF-CE3E0B0ED122}"/>
              </a:ext>
            </a:extLst>
          </p:cNvPr>
          <p:cNvCxnSpPr>
            <a:cxnSpLocks/>
          </p:cNvCxnSpPr>
          <p:nvPr/>
        </p:nvCxnSpPr>
        <p:spPr>
          <a:xfrm flipV="1">
            <a:off x="5051600" y="5187075"/>
            <a:ext cx="2069290" cy="33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375DA69-8ECD-4B02-AEDD-320C27A54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171"/>
    </mc:Choice>
    <mc:Fallback xmlns="">
      <p:transition spd="slow" advTm="19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219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92607"/>
              </p:ext>
            </p:extLst>
          </p:nvPr>
        </p:nvGraphicFramePr>
        <p:xfrm>
          <a:off x="533548" y="1463675"/>
          <a:ext cx="1134020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4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99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2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711"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  <a:latin typeface="+mn-lt"/>
                        </a:rPr>
                        <a:t>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</a:rPr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solidFill>
                            <a:schemeClr val="tx1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capitalize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first letter to uppercase letter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"python".capitalize()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lower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all letters to lowercase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'IT Factory'.lower()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it factory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upper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convert all letters to</a:t>
                      </a:r>
                      <a:r>
                        <a:rPr lang="en-GB" sz="1800" baseline="0" noProof="0">
                          <a:latin typeface="+mn-lt"/>
                        </a:rPr>
                        <a:t> uppercase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'IT Factory'.upper()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IT FACTORY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leading and trailing whitespace (spaces, tabs, line breaks, ...)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'a 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lstrip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leading whitespace 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'.lstrip()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'a b 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rstrip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remove trailing whitespace 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 '.rstrip()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 a b'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noProof="0">
                          <a:latin typeface="+mn-lt"/>
                        </a:rPr>
                        <a:t>count how often</a:t>
                      </a:r>
                      <a:r>
                        <a:rPr lang="en-GB" sz="1800" baseline="0" noProof="0">
                          <a:latin typeface="+mn-lt"/>
                        </a:rPr>
                        <a:t> one string occurs within another string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"cucumber".count("cu")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6778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find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look up the </a:t>
                      </a:r>
                      <a:r>
                        <a:rPr lang="en-GB" sz="1800" noProof="0">
                          <a:latin typeface="+mn-lt"/>
                        </a:rPr>
                        <a:t>position</a:t>
                      </a:r>
                      <a:r>
                        <a:rPr lang="en-GB" sz="1800" baseline="0" noProof="0">
                          <a:latin typeface="+mn-lt"/>
                        </a:rPr>
                        <a:t> where a string occurs for the first time within another string </a:t>
                      </a:r>
                      <a:br>
                        <a:rPr lang="en-GB" sz="1800" baseline="0" noProof="0">
                          <a:latin typeface="+mn-lt"/>
                        </a:rPr>
                      </a:br>
                      <a:r>
                        <a:rPr lang="en-GB" sz="1800" baseline="0" noProof="0">
                          <a:latin typeface="+mn-lt"/>
                        </a:rPr>
                        <a:t>(-1 if no occurrences found)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'python'.find('ho') </a:t>
                      </a:r>
                    </a:p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'python'.find('is')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3</a:t>
                      </a:r>
                    </a:p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0744"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+mn-lt"/>
                          <a:cs typeface="Courier New" pitchFamily="49" charset="0"/>
                        </a:rPr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aseline="0" noProof="0">
                          <a:latin typeface="+mn-lt"/>
                        </a:rPr>
                        <a:t>replace</a:t>
                      </a:r>
                      <a:r>
                        <a:rPr lang="en-GB" sz="1800" noProof="0">
                          <a:latin typeface="+mn-lt"/>
                        </a:rPr>
                        <a:t> all occurrences of one string with</a:t>
                      </a:r>
                      <a:r>
                        <a:rPr lang="en-GB" sz="1800" baseline="0" noProof="0">
                          <a:latin typeface="+mn-lt"/>
                        </a:rPr>
                        <a:t> another string</a:t>
                      </a:r>
                      <a:endParaRPr lang="en-GB" sz="1800" noProof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'python'.replace(</a:t>
                      </a:r>
                      <a:r>
                        <a:rPr lang="en-GB" sz="1800" b="1" noProof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'yth',</a:t>
                      </a:r>
                      <a:r>
                        <a:rPr lang="en-GB" sz="1800" b="1" noProof="0">
                          <a:latin typeface="Courier New" pitchFamily="49" charset="0"/>
                          <a:cs typeface="Courier New" pitchFamily="49" charset="0"/>
                        </a:rPr>
                        <a:t>'o')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noProof="0" dirty="0">
                          <a:latin typeface="Courier New" pitchFamily="49" charset="0"/>
                          <a:cs typeface="Courier New" pitchFamily="49" charset="0"/>
                        </a:rPr>
                        <a:t>'poon'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DF156B-41CE-4231-AD0C-DCF630E7F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36"/>
    </mc:Choice>
    <mc:Fallback xmlns="">
      <p:transition spd="slow" advTm="100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What is a string</a:t>
            </a:r>
          </a:p>
          <a:p>
            <a:r>
              <a:rPr lang="nl-BE" dirty="0" err="1"/>
              <a:t>Function</a:t>
            </a:r>
            <a:r>
              <a:rPr lang="nl-BE" dirty="0"/>
              <a:t> </a:t>
            </a:r>
            <a:r>
              <a:rPr lang="nl-BE" dirty="0" err="1"/>
              <a:t>len</a:t>
            </a:r>
            <a:endParaRPr lang="nl-BE" dirty="0"/>
          </a:p>
          <a:p>
            <a:r>
              <a:rPr lang="nl-BE" dirty="0"/>
              <a:t>Characters</a:t>
            </a:r>
          </a:p>
          <a:p>
            <a:r>
              <a:rPr lang="nl-BE" dirty="0"/>
              <a:t>Loop over a string</a:t>
            </a:r>
          </a:p>
          <a:p>
            <a:r>
              <a:rPr lang="nl-BE" dirty="0" err="1"/>
              <a:t>Slicing</a:t>
            </a:r>
            <a:endParaRPr lang="nl-BE" dirty="0"/>
          </a:p>
          <a:p>
            <a:r>
              <a:rPr lang="nl-BE" dirty="0" err="1"/>
              <a:t>Compare</a:t>
            </a:r>
            <a:r>
              <a:rPr lang="nl-BE" dirty="0"/>
              <a:t> strings</a:t>
            </a:r>
          </a:p>
          <a:p>
            <a:r>
              <a:rPr lang="nl-BE" dirty="0"/>
              <a:t>String methods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EE1429-FA86-4EA5-828B-1ACA6EEE1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3"/>
    </mc:Choice>
    <mc:Fallback xmlns="">
      <p:transition spd="slow" advTm="18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81B60A4D-B8BC-41D6-81ED-2B03BD8AD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572" y="2269610"/>
            <a:ext cx="8648521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'Double of {} is {}'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.format(number, number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BE" altLang="nl-BE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l-BE" altLang="nl-BE" sz="20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'{} {} {}'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.format(number, number /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number *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methods: format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Format is a string method that takes care of the formatting of the text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116CC93-4652-4F5D-9396-8B9ACACB1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553" y="2295455"/>
            <a:ext cx="2713563" cy="7078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C3C6A61-9F00-454D-A739-D9DA90D08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800" y="3540385"/>
            <a:ext cx="1411067" cy="31810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E49567B-7DE4-432F-A372-259F96DF88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0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71"/>
    </mc:Choice>
    <mc:Fallback>
      <p:transition spd="slow" advTm="109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methods: format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768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Float formatting: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overview of the possibilities can be found at: </a:t>
            </a:r>
            <a:r>
              <a:rPr lang="en-GB" dirty="0">
                <a:hlinkClick r:id="rId4"/>
              </a:rPr>
              <a:t>https://docs.python.org/3/library/string.html#formatstrings.</a:t>
            </a:r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9B44BE0-31FB-4AFC-A8B4-8977EF31E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" y="2168384"/>
            <a:ext cx="7378943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17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'The number: {:.5}'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.format(number))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'</a:t>
            </a:r>
            <a:r>
              <a:rPr lang="nl-BE" altLang="nl-BE" sz="2000" b="1" dirty="0" err="1">
                <a:solidFill>
                  <a:srgbClr val="008080"/>
                </a:solidFill>
                <a:latin typeface="Consolas" panose="020B0609020204030204" pitchFamily="49" charset="0"/>
              </a:rPr>
              <a:t>Your</a:t>
            </a:r>
            <a:r>
              <a:rPr lang="nl-BE" altLang="nl-BE" sz="2000" b="1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percentage: {:.2%}'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.format(score /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5CE0E-FB3F-4C41-A74A-32AAEA504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712" y="1711184"/>
            <a:ext cx="3990975" cy="914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406019-802E-40E0-A50D-D18C10E5B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44"/>
    </mc:Choice>
    <mc:Fallback xmlns="">
      <p:transition spd="slow" advTm="68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F8E41868-1D5B-45B6-A5A4-EF70082E1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60" y="2144808"/>
            <a:ext cx="9060674" cy="31622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 methods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3"/>
            <a:ext cx="11291048" cy="5046551"/>
          </a:xfrm>
        </p:spPr>
        <p:txBody>
          <a:bodyPr>
            <a:normAutofit fontScale="92500" lnSpcReduction="10000"/>
          </a:bodyPr>
          <a:lstStyle/>
          <a:p>
            <a:r>
              <a:rPr lang="nl-BE" dirty="0"/>
              <a:t>Where can you find information about a string method?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For an overview: </a:t>
            </a:r>
          </a:p>
          <a:p>
            <a:pPr marL="0" indent="0">
              <a:buNone/>
            </a:pPr>
            <a:r>
              <a:rPr lang="nl-BE" dirty="0">
                <a:hlinkClick r:id="rId5"/>
              </a:rPr>
              <a:t>https://docs.python.org/3/library/stdtypes.html#string-methods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952500" y="2045110"/>
            <a:ext cx="2665771" cy="491613"/>
          </a:xfrm>
          <a:prstGeom prst="rect">
            <a:avLst/>
          </a:prstGeom>
          <a:noFill/>
          <a:ln w="38100"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ln>
                <a:solidFill>
                  <a:srgbClr val="4584B6"/>
                </a:solidFill>
              </a:ln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E50347-F03F-4895-A047-4146F97CB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28"/>
    </mc:Choice>
    <mc:Fallback xmlns="">
      <p:transition spd="slow" advTm="10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506021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string is a composite data type: consists of an ordered sequence of characters</a:t>
            </a:r>
          </a:p>
          <a:p>
            <a:r>
              <a:rPr lang="en-GB" dirty="0"/>
              <a:t>The characters of the string can be reached via the index, which starts counting from 0.</a:t>
            </a:r>
          </a:p>
          <a:p>
            <a:r>
              <a:rPr lang="en-GB" dirty="0"/>
              <a:t>Example: </a:t>
            </a:r>
          </a:p>
          <a:p>
            <a:pPr lvl="1"/>
            <a:r>
              <a:rPr lang="en-GB" dirty="0"/>
              <a:t>month = 'October' or </a:t>
            </a:r>
          </a:p>
          <a:p>
            <a:pPr lvl="1"/>
            <a:r>
              <a:rPr lang="en-GB" dirty="0"/>
              <a:t>month = "October"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           month[2]</a:t>
            </a:r>
          </a:p>
          <a:p>
            <a:r>
              <a:rPr lang="en-GB" dirty="0"/>
              <a:t>A string is ‘immutable’. This means: never write </a:t>
            </a:r>
            <a:r>
              <a:rPr lang="en-GB" sz="2400" dirty="0">
                <a:latin typeface="Consolas" panose="020B0609020204030204" pitchFamily="49" charset="0"/>
              </a:rPr>
              <a:t>month[2]='p'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</a:t>
            </a:fld>
            <a:endParaRPr lang="nl-BE" dirty="0"/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179056"/>
              </p:ext>
            </p:extLst>
          </p:nvPr>
        </p:nvGraphicFramePr>
        <p:xfrm>
          <a:off x="1280327" y="4410158"/>
          <a:ext cx="37978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44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r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cxnSp>
        <p:nvCxnSpPr>
          <p:cNvPr id="7" name="Rechte verbindingslijn met pijl 6"/>
          <p:cNvCxnSpPr/>
          <p:nvPr/>
        </p:nvCxnSpPr>
        <p:spPr>
          <a:xfrm flipV="1">
            <a:off x="2679192" y="5080000"/>
            <a:ext cx="0" cy="512064"/>
          </a:xfrm>
          <a:prstGeom prst="straightConnector1">
            <a:avLst/>
          </a:prstGeom>
          <a:ln w="38100">
            <a:solidFill>
              <a:srgbClr val="4584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FE085CF1-8B9C-4497-8050-1AAD92E81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866" y="3029498"/>
            <a:ext cx="3388287" cy="27613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5AB3AA3E-BEBA-454E-A3EF-F81659FB4ADB}"/>
              </a:ext>
            </a:extLst>
          </p:cNvPr>
          <p:cNvCxnSpPr/>
          <p:nvPr/>
        </p:nvCxnSpPr>
        <p:spPr>
          <a:xfrm flipV="1">
            <a:off x="7653528" y="5934456"/>
            <a:ext cx="1859280" cy="5584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304414F6-9BFD-4EB2-8F8F-C86FAD6695CC}"/>
              </a:ext>
            </a:extLst>
          </p:cNvPr>
          <p:cNvCxnSpPr>
            <a:cxnSpLocks/>
          </p:cNvCxnSpPr>
          <p:nvPr/>
        </p:nvCxnSpPr>
        <p:spPr>
          <a:xfrm>
            <a:off x="7653528" y="6007608"/>
            <a:ext cx="1859280" cy="5313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490E88-15AA-4224-9F0C-7AF91DA89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162" y="3483228"/>
            <a:ext cx="2605477" cy="236632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9B6DF30-5C17-4D65-AD88-C2E63C5DEA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7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63"/>
    </mc:Choice>
    <mc:Fallback xmlns="">
      <p:transition spd="slow" advTm="145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Length of a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Built-in function </a:t>
            </a:r>
            <a:r>
              <a:rPr lang="en-GB" dirty="0" err="1">
                <a:solidFill>
                  <a:srgbClr val="4584B6"/>
                </a:solidFill>
              </a:rPr>
              <a:t>len</a:t>
            </a:r>
            <a:r>
              <a:rPr lang="en-GB" dirty="0">
                <a:solidFill>
                  <a:srgbClr val="4584B6"/>
                </a:solidFill>
              </a:rPr>
              <a:t>()</a:t>
            </a:r>
          </a:p>
          <a:p>
            <a:pPr lvl="1"/>
            <a:r>
              <a:rPr lang="en-GB" dirty="0"/>
              <a:t>You pass the string as an argument: e.g. </a:t>
            </a:r>
            <a:r>
              <a:rPr lang="en-GB" dirty="0" err="1"/>
              <a:t>len</a:t>
            </a:r>
            <a:r>
              <a:rPr lang="en-GB" dirty="0"/>
              <a:t>(month)</a:t>
            </a:r>
          </a:p>
          <a:p>
            <a:pPr lvl="1"/>
            <a:r>
              <a:rPr lang="en-GB" dirty="0"/>
              <a:t>The result indicates how many characters the string consists of</a:t>
            </a:r>
          </a:p>
          <a:p>
            <a:pPr lvl="1"/>
            <a:r>
              <a:rPr lang="en-GB" dirty="0"/>
              <a:t>Note: a string with length 7 has 7 characters which are numbered 0 ... 6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58554"/>
              </p:ext>
            </p:extLst>
          </p:nvPr>
        </p:nvGraphicFramePr>
        <p:xfrm>
          <a:off x="7187663" y="3789030"/>
          <a:ext cx="37978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544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542544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o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e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r</a:t>
                      </a:r>
                    </a:p>
                  </a:txBody>
                  <a:tcPr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</a:t>
                      </a:r>
                    </a:p>
                  </a:txBody>
                  <a:tcPr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B5737E3F-ABEE-463F-9E23-37C7AF95B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83"/>
          <a:stretch/>
        </p:blipFill>
        <p:spPr>
          <a:xfrm>
            <a:off x="1206529" y="3674378"/>
            <a:ext cx="4540946" cy="25025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03F611-8B9D-4D31-AECD-B69921B66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79"/>
    </mc:Choice>
    <mc:Fallback xmlns="">
      <p:transition spd="slow" advTm="119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Strings are an ordered sequence of characters</a:t>
            </a:r>
          </a:p>
          <a:p>
            <a:r>
              <a:rPr lang="en-GB"/>
              <a:t>Each character is represented internally in binary form</a:t>
            </a:r>
          </a:p>
          <a:p>
            <a:r>
              <a:rPr lang="en-GB"/>
              <a:t>Standardized character sets:</a:t>
            </a:r>
          </a:p>
          <a:p>
            <a:pPr lvl="1"/>
            <a:r>
              <a:rPr lang="en-GB"/>
              <a:t>ANSI (American National Standards Institute)</a:t>
            </a:r>
          </a:p>
          <a:p>
            <a:pPr lvl="1"/>
            <a:r>
              <a:rPr lang="en-GB"/>
              <a:t>ASCII (American Standard Code for Information Interchange)</a:t>
            </a:r>
          </a:p>
          <a:p>
            <a:pPr lvl="2"/>
            <a:r>
              <a:rPr lang="en-GB"/>
              <a:t>Uses bytes</a:t>
            </a:r>
          </a:p>
          <a:p>
            <a:pPr lvl="2"/>
            <a:r>
              <a:rPr lang="en-GB"/>
              <a:t>ASCII table links bytes to symbols</a:t>
            </a:r>
          </a:p>
          <a:p>
            <a:pPr lvl="1"/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</a:t>
            </a:fld>
            <a:endParaRPr lang="nl-BE" dirty="0"/>
          </a:p>
        </p:txBody>
      </p:sp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701872"/>
              </p:ext>
            </p:extLst>
          </p:nvPr>
        </p:nvGraphicFramePr>
        <p:xfrm>
          <a:off x="1837943" y="4864607"/>
          <a:ext cx="6501384" cy="1402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673">
                  <a:extLst>
                    <a:ext uri="{9D8B030D-6E8A-4147-A177-3AD203B41FA5}">
                      <a16:colId xmlns:a16="http://schemas.microsoft.com/office/drawing/2014/main" val="3889988562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534543008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4241085175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969301899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754396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084472381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1443974243"/>
                    </a:ext>
                  </a:extLst>
                </a:gridCol>
                <a:gridCol w="812673">
                  <a:extLst>
                    <a:ext uri="{9D8B030D-6E8A-4147-A177-3AD203B41FA5}">
                      <a16:colId xmlns:a16="http://schemas.microsoft.com/office/drawing/2014/main" val="3465935939"/>
                    </a:ext>
                  </a:extLst>
                </a:gridCol>
              </a:tblGrid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 </a:t>
                      </a:r>
                      <a:r>
                        <a:rPr lang="nl-BE" baseline="30000" dirty="0"/>
                        <a:t>7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nl-BE" sz="1800" b="1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92098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 anchor="ctr">
                    <a:solidFill>
                      <a:srgbClr val="FFD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58282"/>
                  </a:ext>
                </a:extLst>
              </a:tr>
              <a:tr h="46735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4584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752461"/>
                  </a:ext>
                </a:extLst>
              </a:tr>
            </a:tbl>
          </a:graphicData>
        </a:graphic>
      </p:graphicFrame>
      <p:cxnSp>
        <p:nvCxnSpPr>
          <p:cNvPr id="8" name="Rechte verbindingslijn met pijl 7"/>
          <p:cNvCxnSpPr/>
          <p:nvPr/>
        </p:nvCxnSpPr>
        <p:spPr>
          <a:xfrm>
            <a:off x="8695944" y="5565632"/>
            <a:ext cx="9875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9690220" y="5334799"/>
            <a:ext cx="69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solidFill>
                  <a:srgbClr val="FF0000"/>
                </a:solidFill>
              </a:rPr>
              <a:t>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DC8D77-888C-48C1-828C-2A99A8B83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4"/>
    </mc:Choice>
    <mc:Fallback xmlns="">
      <p:transition spd="slow" advTm="32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Characters: ASCII table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5053" y="6521398"/>
            <a:ext cx="11291048" cy="3366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BE" sz="1600" dirty="0"/>
              <a:t>https://www.eecis.udel.edu/~amer/CISC651/ASCII-Conversion-Chart.pdf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8599" y="1419752"/>
            <a:ext cx="8303956" cy="496512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D0B61E-D268-4E8A-8BB9-7B6AA1F4A1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96"/>
    </mc:Choice>
    <mc:Fallback>
      <p:transition spd="slow" advTm="72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Built-in functions</a:t>
            </a:r>
          </a:p>
          <a:p>
            <a:pPr lvl="1"/>
            <a:r>
              <a:rPr lang="en-GB" sz="2800" dirty="0" err="1">
                <a:solidFill>
                  <a:srgbClr val="4584B6"/>
                </a:solidFill>
              </a:rPr>
              <a:t>ord</a:t>
            </a:r>
            <a:r>
              <a:rPr lang="en-GB" sz="2800" dirty="0">
                <a:solidFill>
                  <a:srgbClr val="4584B6"/>
                </a:solidFill>
              </a:rPr>
              <a:t>()</a:t>
            </a:r>
            <a:r>
              <a:rPr lang="en-GB" sz="2800" dirty="0"/>
              <a:t> 		character to ASCII code (integer)</a:t>
            </a:r>
          </a:p>
          <a:p>
            <a:pPr lvl="1"/>
            <a:r>
              <a:rPr lang="en-GB" sz="2800" dirty="0" err="1">
                <a:solidFill>
                  <a:srgbClr val="4584B6"/>
                </a:solidFill>
              </a:rPr>
              <a:t>chr</a:t>
            </a:r>
            <a:r>
              <a:rPr lang="en-GB" sz="2800" dirty="0">
                <a:solidFill>
                  <a:srgbClr val="4584B6"/>
                </a:solidFill>
              </a:rPr>
              <a:t>()</a:t>
            </a:r>
            <a:r>
              <a:rPr lang="en-GB" sz="2800" dirty="0"/>
              <a:t> 		ASCII code (integer) to character</a:t>
            </a:r>
          </a:p>
          <a:p>
            <a:pPr marL="457200" lvl="1" indent="0">
              <a:buNone/>
            </a:pPr>
            <a:endParaRPr lang="en-GB" sz="2800" dirty="0"/>
          </a:p>
          <a:p>
            <a:r>
              <a:rPr lang="en-GB" sz="3200" dirty="0"/>
              <a:t>Example 1: print every letter of the alphabet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000" dirty="0"/>
          </a:p>
          <a:p>
            <a:pPr lvl="1"/>
            <a:endParaRPr lang="en-GB" sz="2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51"/>
          <a:stretch/>
        </p:blipFill>
        <p:spPr>
          <a:xfrm>
            <a:off x="9780495" y="1749454"/>
            <a:ext cx="1828800" cy="14192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6E4058F-CCD6-4E83-9DE0-7358A092D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42" y="5510244"/>
            <a:ext cx="9521242" cy="5728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EE3E75E-6E7B-4E27-A4A1-8AC0E0C46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3936390"/>
            <a:ext cx="5686172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 + i)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7387597-2FAB-49C2-89E0-E4825E876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1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813"/>
    </mc:Choice>
    <mc:Fallback xmlns="">
      <p:transition spd="slow" advTm="167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Characters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2705" y="1550894"/>
            <a:ext cx="11291048" cy="4805456"/>
          </a:xfrm>
        </p:spPr>
        <p:txBody>
          <a:bodyPr/>
          <a:lstStyle/>
          <a:p>
            <a:r>
              <a:rPr lang="en-GB" dirty="0"/>
              <a:t>Example 2: printing all letters of the alphabet 6 by 6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i%6 </a:t>
            </a:r>
            <a:r>
              <a:rPr lang="en-GB" dirty="0"/>
              <a:t>You calculate the rest by dividing by 6 and that is 0, 1, 2, 3, 4 or 5.</a:t>
            </a:r>
            <a:br>
              <a:rPr lang="en-GB" dirty="0"/>
            </a:br>
            <a:r>
              <a:rPr lang="en-GB" dirty="0"/>
              <a:t>	As soon as the rest = 5, you go to a new line using </a:t>
            </a:r>
            <a:r>
              <a:rPr lang="en-GB" altLang="nl-BE" sz="2400" dirty="0">
                <a:solidFill>
                  <a:srgbClr val="000080"/>
                </a:solidFill>
                <a:latin typeface="Consolas" panose="020B0609020204030204" pitchFamily="49" charset="0"/>
              </a:rPr>
              <a:t>print</a:t>
            </a:r>
            <a:r>
              <a:rPr lang="en-GB" altLang="nl-BE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8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F796D0-EB33-4B9D-B97D-68C57CD9B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006" y="1932359"/>
            <a:ext cx="1665256" cy="16524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0EBFA2A-9050-4129-ABA7-61000F244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738" y="2106974"/>
            <a:ext cx="568617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ord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chr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(start + i) +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%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5ECD7A-638F-479B-AB95-B8397453F3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5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521"/>
    </mc:Choice>
    <mc:Fallback xmlns="">
      <p:transition spd="slow" advTm="8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Loop over the characters of a string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1: </a:t>
            </a:r>
            <a:r>
              <a:rPr lang="nl-BE" dirty="0" err="1"/>
              <a:t>while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 2: for loop </a:t>
            </a:r>
            <a:r>
              <a:rPr lang="nl-BE" dirty="0" err="1"/>
              <a:t>with</a:t>
            </a:r>
            <a:r>
              <a:rPr lang="nl-BE" dirty="0"/>
              <a:t> range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C654D396-D8F2-49DF-8346-29C062C61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3825" y="1825625"/>
            <a:ext cx="4780033" cy="4351338"/>
          </a:xfrm>
        </p:spPr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3: for loop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89688649-8A80-498F-8943-DAC0139ED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815" y="1697677"/>
            <a:ext cx="445770" cy="23431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16F2505-9C58-46D7-919B-E4709736D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5" y="4447872"/>
            <a:ext cx="628650" cy="22974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A18AE37D-D097-469A-9B6A-64441EECA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791" y="2353300"/>
            <a:ext cx="3147015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(sport[i])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 +=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D78B3F4-6B8D-4B37-B2AB-4BBF28DFB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93" y="5088756"/>
            <a:ext cx="399340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nl-BE" altLang="nl-BE" sz="20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(sport)):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(i, sport[i])</a:t>
            </a:r>
            <a:endParaRPr kumimoji="0" lang="nl-BE" altLang="nl-B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10EFDD8-05A5-4C0A-BDC5-FC8A0DCD1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981" y="2413337"/>
            <a:ext cx="300595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 =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"baseball"</a:t>
            </a:r>
            <a:b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letter </a:t>
            </a:r>
            <a:r>
              <a:rPr kumimoji="0" lang="nl-BE" altLang="nl-BE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sport:</a:t>
            </a:r>
            <a:b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nl-BE" altLang="nl-B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(letter)</a:t>
            </a:r>
            <a:endParaRPr kumimoji="0" lang="nl-BE" altLang="nl-B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834B3D91-2852-4F0E-BFCB-862E2D58C3FC}"/>
              </a:ext>
            </a:extLst>
          </p:cNvPr>
          <p:cNvCxnSpPr/>
          <p:nvPr/>
        </p:nvCxnSpPr>
        <p:spPr>
          <a:xfrm flipV="1">
            <a:off x="4315968" y="2869252"/>
            <a:ext cx="1069848" cy="55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108CBF3-2076-4530-A02C-46CA7E948DF9}"/>
              </a:ext>
            </a:extLst>
          </p:cNvPr>
          <p:cNvCxnSpPr/>
          <p:nvPr/>
        </p:nvCxnSpPr>
        <p:spPr>
          <a:xfrm>
            <a:off x="4538479" y="5933361"/>
            <a:ext cx="928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66B5B6E6-E9B5-4B39-97D2-22F8C0983B83}"/>
              </a:ext>
            </a:extLst>
          </p:cNvPr>
          <p:cNvCxnSpPr/>
          <p:nvPr/>
        </p:nvCxnSpPr>
        <p:spPr>
          <a:xfrm flipH="1" flipV="1">
            <a:off x="6302799" y="2935224"/>
            <a:ext cx="701505" cy="30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3175E9-F6C0-4FCB-A6A2-6A4433535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8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64"/>
    </mc:Choice>
    <mc:Fallback xmlns="">
      <p:transition spd="slow" advTm="20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1481</Words>
  <Application>Microsoft Office PowerPoint</Application>
  <PresentationFormat>Breedbeeld</PresentationFormat>
  <Paragraphs>386</Paragraphs>
  <Slides>22</Slides>
  <Notes>6</Notes>
  <HiddenSlides>0</HiddenSlides>
  <MMClips>22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Kantoorthema</vt:lpstr>
      <vt:lpstr>Chapter 4</vt:lpstr>
      <vt:lpstr>Content</vt:lpstr>
      <vt:lpstr>String</vt:lpstr>
      <vt:lpstr>Length of a string</vt:lpstr>
      <vt:lpstr>Characters</vt:lpstr>
      <vt:lpstr>Characters: ASCII table</vt:lpstr>
      <vt:lpstr>Characters</vt:lpstr>
      <vt:lpstr>Characters</vt:lpstr>
      <vt:lpstr>Loop over the characters of a string</vt:lpstr>
      <vt:lpstr>Slicing</vt:lpstr>
      <vt:lpstr>Slicing</vt:lpstr>
      <vt:lpstr>Slicing</vt:lpstr>
      <vt:lpstr>Quiz </vt:lpstr>
      <vt:lpstr>Quiz: solutions </vt:lpstr>
      <vt:lpstr>Compare strings</vt:lpstr>
      <vt:lpstr>Compare strings: operator (not) in</vt:lpstr>
      <vt:lpstr>Strings: program example</vt:lpstr>
      <vt:lpstr>Stringmethoden</vt:lpstr>
      <vt:lpstr>String methods</vt:lpstr>
      <vt:lpstr>String methods: format</vt:lpstr>
      <vt:lpstr>String methods: format</vt:lpstr>
      <vt:lpstr>String methods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Christel Maes</cp:lastModifiedBy>
  <cp:revision>117</cp:revision>
  <dcterms:created xsi:type="dcterms:W3CDTF">2018-02-21T07:41:18Z</dcterms:created>
  <dcterms:modified xsi:type="dcterms:W3CDTF">2020-08-12T13:35:50Z</dcterms:modified>
</cp:coreProperties>
</file>